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sldIdLst>
    <p:sldId id="256" r:id="rId5"/>
    <p:sldId id="277" r:id="rId6"/>
    <p:sldId id="278" r:id="rId7"/>
    <p:sldId id="279" r:id="rId8"/>
    <p:sldId id="282" r:id="rId9"/>
    <p:sldId id="285" r:id="rId10"/>
    <p:sldId id="284" r:id="rId11"/>
    <p:sldId id="286" r:id="rId12"/>
    <p:sldId id="287" r:id="rId13"/>
    <p:sldId id="291" r:id="rId14"/>
    <p:sldId id="288" r:id="rId15"/>
    <p:sldId id="289" r:id="rId16"/>
    <p:sldId id="290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E487C"/>
    <a:srgbClr val="FBF9A9"/>
    <a:srgbClr val="F1E481"/>
    <a:srgbClr val="0F368D"/>
    <a:srgbClr val="0782B9"/>
    <a:srgbClr val="0887C0"/>
    <a:srgbClr val="FFFFFF"/>
    <a:srgbClr val="088DC8"/>
    <a:srgbClr val="077F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2" autoAdjust="0"/>
  </p:normalViewPr>
  <p:slideViewPr>
    <p:cSldViewPr snapToGrid="0">
      <p:cViewPr varScale="1">
        <p:scale>
          <a:sx n="68" d="100"/>
          <a:sy n="68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rgbClr val="0F36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Oct. 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59A7D3E6-4E4F-48C9-AAF3-9CD0D9D87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66206"/>
          </a:xfrm>
          <a:prstGeom prst="rect">
            <a:avLst/>
          </a:prstGeom>
          <a:solidFill>
            <a:srgbClr val="078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77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 userDrawn="1"/>
        </p:nvSpPr>
        <p:spPr>
          <a:xfrm>
            <a:off x="3774831" y="140677"/>
            <a:ext cx="5369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DE6A2-CF55-49DB-AF9E-3758141C2A5A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D3E6-4E4F-48C9-AAF3-9CD0D9D87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rgbClr val="0F368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919538" y="6273800"/>
            <a:ext cx="476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u="sng" dirty="0">
                <a:solidFill>
                  <a:srgbClr val="003399"/>
                </a:solidFill>
              </a:rPr>
              <a:t>https://nrcs.sc.egov.usda.gov/spa/streamline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530600" y="1089025"/>
            <a:ext cx="5424488" cy="107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OVERVIEW: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INITIATIVES &amp; STRATEGIES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7500" y="2374900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January 2011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3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075" y="3625851"/>
            <a:ext cx="8572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8" y="3627438"/>
            <a:ext cx="9255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8" y="1295400"/>
            <a:ext cx="8921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5388" y="4037013"/>
            <a:ext cx="10636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4488" y="4930775"/>
            <a:ext cx="18018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3838" y="4916488"/>
            <a:ext cx="1252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9738" y="2549525"/>
            <a:ext cx="13096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5" name="Text Box 24"/>
          <p:cNvSpPr txBox="1">
            <a:spLocks noChangeArrowheads="1"/>
          </p:cNvSpPr>
          <p:nvPr/>
        </p:nvSpPr>
        <p:spPr bwMode="auto">
          <a:xfrm>
            <a:off x="228599" y="6223000"/>
            <a:ext cx="5551311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u="sng" dirty="0" smtClean="0">
                <a:solidFill>
                  <a:schemeClr val="bg1"/>
                </a:solidFill>
              </a:rPr>
              <a:t>http://www.nrcs.usda.gov/about/CDSI/index.html</a:t>
            </a:r>
            <a:endParaRPr lang="en-US" sz="2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1" y="878695"/>
            <a:ext cx="3149600" cy="18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marL="635000" indent="-342900" algn="r"/>
            <a:r>
              <a:rPr lang="en-US" sz="2600" dirty="0" smtClean="0">
                <a:solidFill>
                  <a:schemeClr val="bg1"/>
                </a:solidFill>
              </a:rPr>
              <a:t>BUSINESS </a:t>
            </a:r>
          </a:p>
          <a:p>
            <a:pPr marL="635000" indent="-342900" algn="r"/>
            <a:r>
              <a:rPr lang="en-US" sz="2600" dirty="0" smtClean="0">
                <a:solidFill>
                  <a:schemeClr val="bg1"/>
                </a:solidFill>
              </a:rPr>
              <a:t>SYSTEMS PERSPECTIVE</a:t>
            </a:r>
            <a:endParaRPr lang="en-US" sz="2600" dirty="0">
              <a:solidFill>
                <a:schemeClr val="bg1"/>
              </a:solidFill>
            </a:endParaRPr>
          </a:p>
          <a:p>
            <a:pPr marL="635000" indent="-342900">
              <a:spcBef>
                <a:spcPct val="50000"/>
              </a:spcBef>
            </a:pPr>
            <a:endParaRPr lang="en-US" sz="2600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300" y="927100"/>
            <a:ext cx="4815118" cy="567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885736"/>
            <a:ext cx="7340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INITIATIVE 3</a:t>
            </a:r>
            <a:r>
              <a:rPr lang="en-US" sz="2600" i="1" dirty="0" smtClean="0">
                <a:solidFill>
                  <a:schemeClr val="bg1"/>
                </a:solidFill>
              </a:rPr>
              <a:t>.  Provide field technical staff with natural resource science and technology focused to support conservation planning and application.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373" y="965200"/>
            <a:ext cx="905431" cy="1041400"/>
          </a:xfrm>
          <a:prstGeom prst="rect">
            <a:avLst/>
          </a:prstGeom>
          <a:noFill/>
          <a:ln w="76200">
            <a:solidFill>
              <a:srgbClr val="F1E481"/>
            </a:solidFill>
            <a:miter lim="800000"/>
            <a:headEnd/>
            <a:tailEnd/>
          </a:ln>
          <a:effectLst>
            <a:outerShdw blurRad="50800" dist="165100" dir="8100000" algn="tr" rotWithShape="0">
              <a:schemeClr val="tx1">
                <a:alpha val="40000"/>
              </a:schemeClr>
            </a:outerShdw>
          </a:effec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98488" y="2449302"/>
            <a:ext cx="6157912" cy="12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r>
              <a:rPr lang="en-US" sz="2600" i="1" u="sng" dirty="0">
                <a:solidFill>
                  <a:srgbClr val="FBF9A9"/>
                </a:solidFill>
              </a:rPr>
              <a:t>Strategy 3.1  Establish Resource Concerns and Planning Criteria </a:t>
            </a:r>
            <a:r>
              <a:rPr lang="en-US" sz="2600" i="1" dirty="0">
                <a:solidFill>
                  <a:srgbClr val="FBF9A9"/>
                </a:solidFill>
              </a:rPr>
              <a:t>that are clear, repeatable, scalable, </a:t>
            </a:r>
            <a:r>
              <a:rPr lang="en-US" sz="2600" i="1" dirty="0" smtClean="0">
                <a:solidFill>
                  <a:srgbClr val="FBF9A9"/>
                </a:solidFill>
              </a:rPr>
              <a:t>&amp; science-based</a:t>
            </a:r>
            <a:r>
              <a:rPr lang="en-US" sz="2600" i="1" dirty="0">
                <a:solidFill>
                  <a:srgbClr val="FBF9A9"/>
                </a:solidFill>
              </a:rPr>
              <a:t>.</a:t>
            </a:r>
            <a:r>
              <a:rPr lang="en-US" sz="2600" dirty="0">
                <a:solidFill>
                  <a:srgbClr val="FBF9A9"/>
                </a:solidFill>
              </a:rPr>
              <a:t> 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98488" y="3893956"/>
            <a:ext cx="8097838" cy="8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r>
              <a:rPr lang="en-US" sz="2600" i="1" u="sng" dirty="0">
                <a:solidFill>
                  <a:srgbClr val="FBF9A9"/>
                </a:solidFill>
              </a:rPr>
              <a:t>Strategy 3.2  Integrate area-wide assessments </a:t>
            </a:r>
            <a:r>
              <a:rPr lang="en-US" sz="2600" i="1" dirty="0">
                <a:solidFill>
                  <a:srgbClr val="FBF9A9"/>
                </a:solidFill>
              </a:rPr>
              <a:t>in the conservation assistance business process.</a:t>
            </a:r>
            <a:r>
              <a:rPr lang="en-US" sz="2600" dirty="0">
                <a:solidFill>
                  <a:srgbClr val="FBF9A9"/>
                </a:solidFill>
              </a:rPr>
              <a:t> 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8488" y="5025843"/>
            <a:ext cx="8102600" cy="8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r>
              <a:rPr lang="en-US" sz="2600" i="1" u="sng" dirty="0">
                <a:solidFill>
                  <a:srgbClr val="FBF9A9"/>
                </a:solidFill>
              </a:rPr>
              <a:t>Strategy 3.3  Conservation effects </a:t>
            </a:r>
            <a:r>
              <a:rPr lang="en-US" sz="2600" i="1" dirty="0">
                <a:solidFill>
                  <a:srgbClr val="FBF9A9"/>
                </a:solidFill>
              </a:rPr>
              <a:t>will be integrated into NRCS planning tools.</a:t>
            </a:r>
            <a:r>
              <a:rPr lang="en-US" sz="2600" dirty="0">
                <a:solidFill>
                  <a:srgbClr val="FBF9A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885736"/>
            <a:ext cx="7340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INITIATIVE 4</a:t>
            </a:r>
            <a:r>
              <a:rPr lang="en-US" sz="2600" dirty="0" smtClean="0">
                <a:solidFill>
                  <a:schemeClr val="bg1"/>
                </a:solidFill>
              </a:rPr>
              <a:t>.  Implement programs through alternative staffing and delivery approaches  designed around efficient business processes. 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373" y="965200"/>
            <a:ext cx="905431" cy="10414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65100" dir="8100000" algn="tr" rotWithShape="0">
              <a:schemeClr val="tx1">
                <a:alpha val="40000"/>
              </a:schemeClr>
            </a:outerShdw>
          </a:effec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19100" y="2587414"/>
            <a:ext cx="8358188" cy="12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r>
              <a:rPr lang="en-US" sz="26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Strategy 4.1  Establish a more centralized </a:t>
            </a:r>
            <a:r>
              <a:rPr lang="en-US" sz="26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FA clerical </a:t>
            </a:r>
            <a:r>
              <a:rPr lang="en-US" sz="26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support structure</a:t>
            </a:r>
            <a:r>
              <a:rPr lang="en-US" sz="26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and supporting information system to minimize </a:t>
            </a:r>
            <a:r>
              <a:rPr lang="en-US" sz="26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non-technical </a:t>
            </a:r>
            <a:r>
              <a:rPr lang="en-US" sz="26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workload on field staff.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79413" y="4025718"/>
            <a:ext cx="8285162" cy="8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r>
              <a:rPr lang="en-US" sz="26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Strategy 4.2  Evaluate and implement alternative business processes that streamline </a:t>
            </a:r>
            <a:r>
              <a:rPr lang="en-US" sz="26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FA delivery</a:t>
            </a:r>
            <a:r>
              <a:rPr lang="en-US" sz="26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2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600" y="923836"/>
            <a:ext cx="7302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INITIATIVE 5</a:t>
            </a:r>
            <a:r>
              <a:rPr lang="en-US" sz="2600" dirty="0" smtClean="0">
                <a:solidFill>
                  <a:schemeClr val="bg1"/>
                </a:solidFill>
              </a:rPr>
              <a:t>.  Establish tools and processes for interacting with clients that are resource-centric, enhance customer service, and increase efficiency. 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968375"/>
            <a:ext cx="833437" cy="12038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lin ang="2700000" scaled="1"/>
          </a:gra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492375" y="2450889"/>
            <a:ext cx="5795963" cy="12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r>
              <a:rPr lang="en-US" sz="26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Strategy 5.1  Implement a Client Service Gateway </a:t>
            </a:r>
            <a:r>
              <a:rPr lang="en-US" sz="2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concept that utilizes a variety of technologies and </a:t>
            </a:r>
            <a:r>
              <a:rPr lang="en-US" sz="2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approaches.</a:t>
            </a:r>
            <a:endParaRPr lang="en-US" sz="2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45" y="2509838"/>
            <a:ext cx="1688456" cy="11272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23875" y="4141411"/>
            <a:ext cx="4416425" cy="20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r>
              <a:rPr lang="en-US" sz="2600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Strategy 5.2  Redesign NRCS’ Conservation Assistance product line</a:t>
            </a:r>
            <a:r>
              <a:rPr lang="en-US" sz="2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 </a:t>
            </a:r>
            <a:r>
              <a:rPr lang="en-US" sz="2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more </a:t>
            </a:r>
            <a:r>
              <a:rPr lang="en-US" sz="2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effectively communicate </a:t>
            </a:r>
            <a:r>
              <a:rPr lang="en-US" sz="2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NRCS’ critical information.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5118099" y="3987800"/>
            <a:ext cx="3594101" cy="2243138"/>
            <a:chOff x="1159" y="1031"/>
            <a:chExt cx="3577" cy="2270"/>
          </a:xfrm>
        </p:grpSpPr>
        <p:pic>
          <p:nvPicPr>
            <p:cNvPr id="19" name="Picture 1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9" y="1031"/>
              <a:ext cx="3577" cy="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9" y="1031"/>
              <a:ext cx="3577" cy="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10331"/>
            <a:ext cx="2743200" cy="19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marL="635000" indent="-342900"/>
            <a:r>
              <a:rPr lang="en-US" sz="2600" dirty="0" smtClean="0">
                <a:solidFill>
                  <a:schemeClr val="bg1"/>
                </a:solidFill>
              </a:rPr>
              <a:t>STREAMLINING </a:t>
            </a:r>
          </a:p>
          <a:p>
            <a:pPr marL="292100"/>
            <a:r>
              <a:rPr lang="en-US" sz="2600" dirty="0" smtClean="0">
                <a:solidFill>
                  <a:schemeClr val="bg1"/>
                </a:solidFill>
              </a:rPr>
              <a:t>INITIATIVE ROADMAP</a:t>
            </a:r>
            <a:endParaRPr lang="en-US" sz="2600" dirty="0">
              <a:solidFill>
                <a:schemeClr val="bg1"/>
              </a:solidFill>
            </a:endParaRPr>
          </a:p>
          <a:p>
            <a:pPr marL="635000" indent="-342900">
              <a:spcBef>
                <a:spcPct val="50000"/>
              </a:spcBef>
            </a:pPr>
            <a:endParaRPr lang="en-US" sz="2600" i="1" dirty="0">
              <a:solidFill>
                <a:schemeClr val="bg1"/>
              </a:solidFill>
            </a:endParaRPr>
          </a:p>
        </p:txBody>
      </p:sp>
      <p:pic>
        <p:nvPicPr>
          <p:cNvPr id="3249" name="Picture 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619" y="858983"/>
            <a:ext cx="5338618" cy="577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05062" y="1524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919538" y="6273800"/>
            <a:ext cx="476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u="sng" dirty="0">
                <a:solidFill>
                  <a:srgbClr val="003399"/>
                </a:solidFill>
              </a:rPr>
              <a:t>https://nrcs.sc.egov.usda.gov/spa/streamline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17500" y="932554"/>
            <a:ext cx="8648700" cy="57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marL="339725" indent="-339725"/>
            <a:r>
              <a:rPr lang="en-US" sz="2600" dirty="0">
                <a:solidFill>
                  <a:schemeClr val="bg1"/>
                </a:solidFill>
              </a:rPr>
              <a:t>BACKGROUND</a:t>
            </a:r>
          </a:p>
          <a:p>
            <a:pPr marL="339725" indent="-339725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600" dirty="0" smtClean="0">
                <a:solidFill>
                  <a:schemeClr val="bg1"/>
                </a:solidFill>
              </a:rPr>
              <a:t>Concerns </a:t>
            </a:r>
            <a:r>
              <a:rPr lang="en-US" sz="2600" dirty="0">
                <a:solidFill>
                  <a:schemeClr val="bg1"/>
                </a:solidFill>
              </a:rPr>
              <a:t>over the </a:t>
            </a:r>
            <a:r>
              <a:rPr lang="en-US" sz="2600" dirty="0" smtClean="0">
                <a:solidFill>
                  <a:schemeClr val="bg1"/>
                </a:solidFill>
              </a:rPr>
              <a:t>clerical burden </a:t>
            </a:r>
            <a:r>
              <a:rPr lang="en-US" sz="2600" dirty="0">
                <a:solidFill>
                  <a:schemeClr val="bg1"/>
                </a:solidFill>
              </a:rPr>
              <a:t>on the field office technical staff from the expanded </a:t>
            </a:r>
            <a:r>
              <a:rPr lang="en-US" sz="2600" dirty="0" smtClean="0">
                <a:solidFill>
                  <a:schemeClr val="bg1"/>
                </a:solidFill>
              </a:rPr>
              <a:t>FA roles.  </a:t>
            </a:r>
            <a:endParaRPr lang="en-US" sz="2600" dirty="0">
              <a:solidFill>
                <a:schemeClr val="bg1"/>
              </a:solidFill>
            </a:endParaRPr>
          </a:p>
          <a:p>
            <a:pPr marL="339725" indent="-339725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600" dirty="0">
                <a:solidFill>
                  <a:schemeClr val="bg1"/>
                </a:solidFill>
              </a:rPr>
              <a:t>Lack of time in field planning with customers (</a:t>
            </a:r>
            <a:r>
              <a:rPr lang="en-US" sz="2600" dirty="0" smtClean="0">
                <a:solidFill>
                  <a:schemeClr val="bg1"/>
                </a:solidFill>
              </a:rPr>
              <a:t>20-40%?).</a:t>
            </a:r>
          </a:p>
          <a:p>
            <a:pPr marL="339725" indent="-339725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600" dirty="0" smtClean="0">
                <a:solidFill>
                  <a:schemeClr val="bg1"/>
                </a:solidFill>
              </a:rPr>
              <a:t>CASPeR effort (2007) described </a:t>
            </a:r>
          </a:p>
          <a:p>
            <a:pPr marL="339725" indent="3175"/>
            <a:r>
              <a:rPr lang="en-US" sz="2600" dirty="0" smtClean="0">
                <a:solidFill>
                  <a:schemeClr val="bg1"/>
                </a:solidFill>
              </a:rPr>
              <a:t>opportunities for a new model.</a:t>
            </a:r>
          </a:p>
          <a:p>
            <a:pPr marL="339725" indent="-339725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600" dirty="0" smtClean="0">
                <a:solidFill>
                  <a:schemeClr val="bg1"/>
                </a:solidFill>
              </a:rPr>
              <a:t>IT tools complex, time consuming, </a:t>
            </a:r>
          </a:p>
          <a:p>
            <a:pPr marL="339725" indent="3175"/>
            <a:r>
              <a:rPr lang="en-US" sz="2600" dirty="0" smtClean="0">
                <a:solidFill>
                  <a:schemeClr val="bg1"/>
                </a:solidFill>
              </a:rPr>
              <a:t>not integrated.</a:t>
            </a:r>
          </a:p>
          <a:p>
            <a:pPr marL="339725" indent="-339725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600" dirty="0" smtClean="0">
                <a:solidFill>
                  <a:schemeClr val="bg1"/>
                </a:solidFill>
              </a:rPr>
              <a:t>Stove-piped processes, policies, </a:t>
            </a:r>
          </a:p>
          <a:p>
            <a:pPr marL="339725" indent="3175"/>
            <a:r>
              <a:rPr lang="en-US" sz="2600" dirty="0" smtClean="0">
                <a:solidFill>
                  <a:schemeClr val="bg1"/>
                </a:solidFill>
              </a:rPr>
              <a:t>data and tools.</a:t>
            </a:r>
          </a:p>
          <a:p>
            <a:pPr marL="339725" indent="-339725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600" dirty="0" smtClean="0">
                <a:solidFill>
                  <a:schemeClr val="bg1"/>
                </a:solidFill>
              </a:rPr>
              <a:t>Potential loss of technical expertise.  </a:t>
            </a:r>
          </a:p>
          <a:p>
            <a:pPr marL="339725" indent="-339725">
              <a:spcBef>
                <a:spcPct val="30000"/>
              </a:spcBef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378200"/>
            <a:ext cx="221058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8100000" algn="tr" rotWithShape="0">
              <a:schemeClr val="tx2">
                <a:lumMod val="50000"/>
                <a:alpha val="67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919538" y="6273800"/>
            <a:ext cx="476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u="sng" dirty="0">
                <a:solidFill>
                  <a:srgbClr val="003399"/>
                </a:solidFill>
              </a:rPr>
              <a:t>https://nrcs.sc.egov.usda.gov/spa/streamline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5100" y="881601"/>
            <a:ext cx="8355013" cy="18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pPr marL="635000" indent="-342900"/>
            <a:r>
              <a:rPr lang="en-US" sz="2600" dirty="0">
                <a:solidFill>
                  <a:schemeClr val="bg1"/>
                </a:solidFill>
              </a:rPr>
              <a:t>PURPOSE AND OBJECTIVES</a:t>
            </a:r>
          </a:p>
          <a:p>
            <a:pPr marL="635000" indent="-3429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600" dirty="0">
                <a:solidFill>
                  <a:schemeClr val="bg1"/>
                </a:solidFill>
              </a:rPr>
              <a:t>In </a:t>
            </a:r>
            <a:r>
              <a:rPr lang="en-US" sz="2600" dirty="0" smtClean="0">
                <a:solidFill>
                  <a:schemeClr val="bg1"/>
                </a:solidFill>
              </a:rPr>
              <a:t>early 2009, </a:t>
            </a:r>
            <a:r>
              <a:rPr lang="en-US" sz="2600" dirty="0">
                <a:solidFill>
                  <a:schemeClr val="bg1"/>
                </a:solidFill>
              </a:rPr>
              <a:t>NRCS initiated an Agency-wide effort to define and implement a </a:t>
            </a:r>
            <a:r>
              <a:rPr lang="en-US" sz="2600" u="sng" dirty="0">
                <a:solidFill>
                  <a:schemeClr val="bg1"/>
                </a:solidFill>
              </a:rPr>
              <a:t>sustainable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business model </a:t>
            </a:r>
            <a:r>
              <a:rPr lang="en-US" sz="2600" dirty="0">
                <a:solidFill>
                  <a:schemeClr val="bg1"/>
                </a:solidFill>
              </a:rPr>
              <a:t>for delivering conservation assistance that will: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2650" y="2889250"/>
            <a:ext cx="7370763" cy="289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600" i="1" u="sng" dirty="0">
                <a:solidFill>
                  <a:schemeClr val="bg1"/>
                </a:solidFill>
              </a:rPr>
              <a:t>Simplify Conservation Delivery</a:t>
            </a:r>
            <a:r>
              <a:rPr lang="en-US" sz="2600" i="1" dirty="0">
                <a:solidFill>
                  <a:schemeClr val="bg1"/>
                </a:solidFill>
              </a:rPr>
              <a:t> – Easier for customers and employees.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600" i="1" u="sng" dirty="0">
                <a:solidFill>
                  <a:schemeClr val="bg1"/>
                </a:solidFill>
              </a:rPr>
              <a:t>Streamline Business Processes</a:t>
            </a:r>
            <a:r>
              <a:rPr lang="en-US" sz="2600" i="1" dirty="0">
                <a:solidFill>
                  <a:schemeClr val="bg1"/>
                </a:solidFill>
              </a:rPr>
              <a:t> – Increased efficiency and </a:t>
            </a:r>
            <a:r>
              <a:rPr lang="en-US" sz="2600" i="1" dirty="0" smtClean="0">
                <a:solidFill>
                  <a:schemeClr val="bg1"/>
                </a:solidFill>
              </a:rPr>
              <a:t>integrated </a:t>
            </a:r>
            <a:r>
              <a:rPr lang="en-US" sz="2600" i="1" dirty="0">
                <a:solidFill>
                  <a:schemeClr val="bg1"/>
                </a:solidFill>
              </a:rPr>
              <a:t>across business lines.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600" i="1" u="sng" dirty="0">
                <a:solidFill>
                  <a:schemeClr val="bg1"/>
                </a:solidFill>
              </a:rPr>
              <a:t>Ensure Science-based Assistance</a:t>
            </a:r>
            <a:r>
              <a:rPr lang="en-US" sz="2600" i="1" dirty="0">
                <a:solidFill>
                  <a:schemeClr val="bg1"/>
                </a:solidFill>
              </a:rPr>
              <a:t> - Continued delivery of technically-sound products and services.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919538" y="6273800"/>
            <a:ext cx="476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u="sng" dirty="0">
                <a:solidFill>
                  <a:srgbClr val="003399"/>
                </a:solidFill>
              </a:rPr>
              <a:t>https://nrcs.sc.egov.usda.gov/spa/streamline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62610"/>
            <a:ext cx="8355013" cy="109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pPr marL="635000" indent="-342900"/>
            <a:r>
              <a:rPr lang="en-US" sz="2600" dirty="0">
                <a:solidFill>
                  <a:schemeClr val="bg1"/>
                </a:solidFill>
              </a:rPr>
              <a:t>PURPOSE AND OBJECTIVES (continued)</a:t>
            </a:r>
          </a:p>
          <a:p>
            <a:pPr marL="635000" indent="-3429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600" dirty="0">
                <a:solidFill>
                  <a:schemeClr val="bg1"/>
                </a:solidFill>
              </a:rPr>
              <a:t>Examples of success criteria: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5613" y="2193925"/>
            <a:ext cx="8345487" cy="3787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6100" y="2311400"/>
            <a:ext cx="8216900" cy="352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marL="292100" indent="-292100">
              <a:spcAft>
                <a:spcPct val="450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Field staff will spend as much as 75% of their time in the field. </a:t>
            </a:r>
          </a:p>
          <a:p>
            <a:pPr marL="292100" indent="-292100">
              <a:spcAft>
                <a:spcPct val="450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Clearly defined business processes used in decision-making. </a:t>
            </a:r>
          </a:p>
          <a:p>
            <a:pPr marL="292100" indent="-292100">
              <a:spcAft>
                <a:spcPct val="450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Over 80% of FA 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clerical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time eliminated, automated, or reassigned.</a:t>
            </a:r>
          </a:p>
          <a:p>
            <a:pPr marL="292100" indent="-292100">
              <a:spcAft>
                <a:spcPct val="450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Tools guide employees through conservation assistance steps. </a:t>
            </a:r>
          </a:p>
          <a:p>
            <a:pPr marL="292100" indent="-292100">
              <a:spcAft>
                <a:spcPct val="450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Tools and data are accessible to staff when and where needed. </a:t>
            </a:r>
          </a:p>
          <a:p>
            <a:pPr marL="292100" indent="-292100">
              <a:spcAft>
                <a:spcPct val="450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The “admin” time from application to funding is 2 weeks or less.</a:t>
            </a:r>
          </a:p>
          <a:p>
            <a:pPr marL="292100" indent="-292100">
              <a:spcAft>
                <a:spcPct val="450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Resource concerns document all TA service and FA obligations.  </a:t>
            </a:r>
          </a:p>
          <a:p>
            <a:pPr marL="292100" indent="-292100">
              <a:spcAft>
                <a:spcPct val="4500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FA business processes are standardized nationwide.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1343" y="2421706"/>
            <a:ext cx="2103845" cy="378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Strategy 1.1  Clearly defined business process models </a:t>
            </a:r>
            <a:r>
              <a:rPr lang="en-US" sz="24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that span organizational areas 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will </a:t>
            </a:r>
            <a:r>
              <a:rPr lang="en-US" sz="24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 formalized for all </a:t>
            </a: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programs </a:t>
            </a:r>
            <a:r>
              <a:rPr lang="en-US" sz="24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activities.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41325" y="803275"/>
            <a:ext cx="1149350" cy="1360488"/>
            <a:chOff x="314325" y="879475"/>
            <a:chExt cx="1149350" cy="1360488"/>
          </a:xfrm>
        </p:grpSpPr>
        <p:sp>
          <p:nvSpPr>
            <p:cNvPr id="67" name="Oval 4"/>
            <p:cNvSpPr>
              <a:spLocks noChangeArrowheads="1"/>
            </p:cNvSpPr>
            <p:nvPr/>
          </p:nvSpPr>
          <p:spPr bwMode="auto">
            <a:xfrm>
              <a:off x="314325" y="879475"/>
              <a:ext cx="1149350" cy="13604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3A3E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875" y="1365250"/>
              <a:ext cx="9747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Rectangle 68"/>
          <p:cNvSpPr/>
          <p:nvPr/>
        </p:nvSpPr>
        <p:spPr>
          <a:xfrm>
            <a:off x="1663700" y="846435"/>
            <a:ext cx="7048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INITIATIVE 1.</a:t>
            </a:r>
            <a:r>
              <a:rPr lang="en-US" sz="2600" dirty="0" smtClean="0">
                <a:solidFill>
                  <a:schemeClr val="bg1"/>
                </a:solidFill>
              </a:rPr>
              <a:t>  Define, streamline, and integrate formalized conservation assistance processes across Agency business lines.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560320" y="2325189"/>
            <a:ext cx="6296297" cy="4206239"/>
            <a:chOff x="2690948" y="2351314"/>
            <a:chExt cx="6296297" cy="4206239"/>
          </a:xfrm>
        </p:grpSpPr>
        <p:sp>
          <p:nvSpPr>
            <p:cNvPr id="126" name="Rectangle 125"/>
            <p:cNvSpPr/>
            <p:nvPr/>
          </p:nvSpPr>
          <p:spPr>
            <a:xfrm>
              <a:off x="2690948" y="2351314"/>
              <a:ext cx="6296297" cy="4206239"/>
            </a:xfrm>
            <a:prstGeom prst="rect">
              <a:avLst/>
            </a:prstGeom>
            <a:solidFill>
              <a:srgbClr val="0E487C"/>
            </a:solidFill>
            <a:ln>
              <a:noFill/>
            </a:ln>
            <a:effectLst>
              <a:outerShdw blurRad="508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56263" y="2495513"/>
              <a:ext cx="6100354" cy="384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711199" y="911225"/>
            <a:ext cx="8216901" cy="428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9A0E8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174625" y="790575"/>
            <a:ext cx="1149350" cy="1360488"/>
            <a:chOff x="314325" y="879475"/>
            <a:chExt cx="1149350" cy="13604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14325" y="879475"/>
              <a:ext cx="1149350" cy="13604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3A3E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875" y="1365250"/>
              <a:ext cx="9747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5445375" y="894834"/>
            <a:ext cx="3508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INITIATIVE 1 - Continued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1827350"/>
            <a:ext cx="33963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Strategy 1.2  Institutionalize </a:t>
            </a:r>
          </a:p>
          <a:p>
            <a:pPr algn="r"/>
            <a:r>
              <a:rPr lang="en-US" sz="2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business process models Agency-wide  </a:t>
            </a:r>
            <a:r>
              <a:rPr lang="en-US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across policy &amp; program development, directives, training, &amp; IT applications design.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2422" y="5374234"/>
            <a:ext cx="3934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00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Strategy 1.3  Integrate business activity monitoring</a:t>
            </a:r>
            <a:r>
              <a:rPr lang="en-US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into business &amp; IT systems.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sz="2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779" y="2078218"/>
            <a:ext cx="513397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6" y="1041399"/>
            <a:ext cx="816016" cy="96495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2700000" scaled="1"/>
          </a:gra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20800" y="860336"/>
            <a:ext cx="7594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INITIATIVE 2.  </a:t>
            </a:r>
            <a:r>
              <a:rPr lang="en-US" sz="2600" dirty="0" smtClean="0">
                <a:solidFill>
                  <a:schemeClr val="bg1"/>
                </a:solidFill>
              </a:rPr>
              <a:t>Prioritize and deploy information technology that effectively supports and aligns with the delivery of conservation assistance.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3479801"/>
            <a:ext cx="4175124" cy="274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28600" dir="8100000" algn="tr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71475" y="2314394"/>
            <a:ext cx="8528050" cy="8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Strategy 2.1  </a:t>
            </a:r>
            <a:r>
              <a:rPr lang="en-US" sz="2600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Geospatial data and services will be fully integrated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into NRCS’ business processes, IT systems and tools.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14325" y="3379788"/>
            <a:ext cx="4156075" cy="24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Strategy 2.2  </a:t>
            </a:r>
            <a:r>
              <a:rPr lang="en-US" sz="2600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Conservation Desktop concept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will be implemented nationwide to serve as a single portal for </a:t>
            </a:r>
            <a:r>
              <a:rPr lang="en-US" sz="2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staff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 manage workflow and access </a:t>
            </a:r>
            <a:r>
              <a:rPr lang="en-US" sz="2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2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tools.</a:t>
            </a:r>
            <a:endParaRPr lang="en-US" sz="2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79400" y="949325"/>
            <a:ext cx="8674100" cy="568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59865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6" y="914399"/>
            <a:ext cx="816016" cy="96495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2700000" scaled="1"/>
          </a:gra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24512" y="958850"/>
            <a:ext cx="33067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r>
              <a:rPr lang="en-US" sz="2400" dirty="0">
                <a:solidFill>
                  <a:srgbClr val="000000"/>
                </a:solidFill>
              </a:rPr>
              <a:t>INITIATIVE 2 - Continued  </a:t>
            </a:r>
            <a:endParaRPr lang="en-US" sz="2400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54161" y="2512045"/>
            <a:ext cx="3570287" cy="36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algn="r"/>
            <a:r>
              <a:rPr lang="en-US" sz="2600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Strategy 2.3  The use of mobile computing will be institutionalized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conducting the resource inventory, analysis, and decision support steps of planning, as well as other selected field-based processes.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6" name="Picture 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8512" y="2292486"/>
            <a:ext cx="4397334" cy="39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79400" y="949325"/>
            <a:ext cx="8674100" cy="568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59865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4363"/>
          </a:xfrm>
          <a:prstGeom prst="rect">
            <a:avLst/>
          </a:prstGeom>
          <a:solidFill>
            <a:srgbClr val="088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7462" y="165100"/>
            <a:ext cx="658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Conservation Delivery Streamlining Initiative</a:t>
            </a:r>
            <a:endParaRPr lang="en-US" sz="22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6" y="914399"/>
            <a:ext cx="816016" cy="96495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2700000" scaled="1"/>
          </a:gradFill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24512" y="958850"/>
            <a:ext cx="33067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r>
              <a:rPr lang="en-US" sz="2400" dirty="0">
                <a:solidFill>
                  <a:srgbClr val="000000"/>
                </a:solidFill>
              </a:rPr>
              <a:t>INITIATIVE 2 - Continued  </a:t>
            </a:r>
            <a:endParaRPr lang="en-US" sz="24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95300" y="4005533"/>
            <a:ext cx="8267700" cy="8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Strategy 2.5  Implement an enterprise architecture</a:t>
            </a:r>
            <a:r>
              <a:rPr lang="en-US" sz="2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that facilitates the sharing of services and data.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700" y="2155736"/>
            <a:ext cx="63881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Strategy 2.4  NRCS’ resource inventory, decision support, &amp; design tools used by field staff will be restructured</a:t>
            </a:r>
            <a:r>
              <a:rPr lang="en-US" sz="2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align with conservation assistance processes.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700" y="5052536"/>
            <a:ext cx="822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Strategy 2.6  Develop a formal strategy for encouraging, guiding, documenting, &amp; sharing business process and IT </a:t>
            </a:r>
            <a:r>
              <a:rPr lang="en-US" sz="2600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innovations from the state, area, and field levels</a:t>
            </a:r>
            <a:r>
              <a:rPr lang="en-US" sz="2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297D3F1BAF844BFF0F1D2170357B1" ma:contentTypeVersion="2" ma:contentTypeDescription="Create a new document." ma:contentTypeScope="" ma:versionID="1a39e22192d639dd09dcbd12a0e4e7da">
  <xsd:schema xmlns:xsd="http://www.w3.org/2001/XMLSchema" xmlns:p="http://schemas.microsoft.com/office/2006/metadata/properties" xmlns:ns2="31e18413-5f9e-430e-bbb4-667da84c625a" targetNamespace="http://schemas.microsoft.com/office/2006/metadata/properties" ma:root="true" ma:fieldsID="01c177fc8385e930f4a7208d79f9d579" ns2:_="">
    <xsd:import namespace="31e18413-5f9e-430e-bbb4-667da84c625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oc_x0020__x0023_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1e18413-5f9e-430e-bbb4-667da84c625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  <xsd:element name="Doc_x0020__x0023_" ma:index="9" ma:displayName="Doc #" ma:decimals="1" ma:description="Sorting" ma:internalName="Doc_x0020_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c_x0020__x0023_ xmlns="31e18413-5f9e-430e-bbb4-667da84c625a">1</Doc_x0020__x0023_>
    <Description0 xmlns="31e18413-5f9e-430e-bbb4-667da84c625a">16 slide Overview of CDSI for general presentations.</Description0>
  </documentManagement>
</p:properties>
</file>

<file path=customXml/itemProps1.xml><?xml version="1.0" encoding="utf-8"?>
<ds:datastoreItem xmlns:ds="http://schemas.openxmlformats.org/officeDocument/2006/customXml" ds:itemID="{48E7F91F-CE00-46EE-9469-45712AF1A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18413-5f9e-430e-bbb4-667da84c625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84CA1E1-7EB3-447E-981A-73F081C235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FF40B-419A-4A6B-95C4-3CF254420A97}">
  <ds:schemaRefs>
    <ds:schemaRef ds:uri="http://schemas.microsoft.com/office/2006/metadata/properties"/>
    <ds:schemaRef ds:uri="31e18413-5f9e-430e-bbb4-667da84c62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739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USDA OCIO-ITS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CDSI Overview Slides Brief Jan 2011 </dc:title>
  <dc:creator>Lane C. Price</dc:creator>
  <cp:lastModifiedBy>jkern</cp:lastModifiedBy>
  <cp:revision>61</cp:revision>
  <dcterms:created xsi:type="dcterms:W3CDTF">2010-10-25T15:59:23Z</dcterms:created>
  <dcterms:modified xsi:type="dcterms:W3CDTF">2011-05-18T12:46:19Z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0x010100427297D3F1BAF844BFF0F1D2170357B1</vt:lpwstr>
  </property>
</Properties>
</file>