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74" r:id="rId14"/>
    <p:sldId id="275" r:id="rId15"/>
    <p:sldId id="269" r:id="rId16"/>
    <p:sldId id="256" r:id="rId17"/>
    <p:sldId id="270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4071D-0460-438D-8EEF-ECAC2490A12D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C4DA7-DF8D-4EE5-A22D-D5BF5A043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FF9F0-9FB9-4013-9F38-4459342D84FE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55651-80B8-49F7-B9B7-D561ECC96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692-1FF8-4899-BD97-0949675992C5}" type="datetime1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5B6A-19C5-44A1-B724-C46138B232F1}" type="datetime1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508D-A46A-4F9A-B250-8B27871A9E08}" type="datetime1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F77-FED5-4BF9-8BFA-D1020282F354}" type="datetime1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825C6-AB20-4638-8777-BEA3DA4AA080}" type="datetime1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084D-D560-4CD4-ABDC-05162EE65D8A}" type="datetime1">
              <a:rPr lang="en-US" smtClean="0"/>
              <a:pPr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4A8-0736-42B0-BD95-F39F0A0587B9}" type="datetime1">
              <a:rPr lang="en-US" smtClean="0"/>
              <a:pPr/>
              <a:t>6/28/2011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C32C-A4E8-4C6E-AC25-0D31761344B2}" type="datetime1">
              <a:rPr lang="en-US" smtClean="0"/>
              <a:pPr/>
              <a:t>6/28/2011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03A0C-4519-40C2-AFD7-C0887591DE51}" type="datetime1">
              <a:rPr lang="en-US" smtClean="0"/>
              <a:pPr/>
              <a:t>6/28/2011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4651-9A69-40C1-AFC8-B57A741D921D}" type="datetime1">
              <a:rPr lang="en-US" smtClean="0"/>
              <a:pPr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862B-D242-420C-AE9A-9F70B2B58986}" type="datetime1">
              <a:rPr lang="en-US" smtClean="0"/>
              <a:pPr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37D783-4864-4094-BFAA-D7BCB0794C63}" type="datetime1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47FD049-10AE-4E14-87B3-3D2078DE9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york818@yahoo.com" TargetMode="External"/><Relationship Id="rId2" Type="http://schemas.openxmlformats.org/officeDocument/2006/relationships/hyperlink" Target="mailto:rensor@howardcountymd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SO- You Have a Protocol- </a:t>
            </a:r>
            <a:r>
              <a:rPr lang="en-US" dirty="0" smtClean="0">
                <a:solidFill>
                  <a:schemeClr val="tx1"/>
                </a:solidFill>
              </a:rPr>
              <a:t>What</a:t>
            </a:r>
            <a:r>
              <a:rPr lang="en-US" dirty="0" smtClean="0">
                <a:solidFill>
                  <a:schemeClr val="tx1"/>
                </a:solidFill>
                <a:latin typeface="Arial"/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s </a:t>
            </a:r>
            <a:r>
              <a:rPr lang="en-US" dirty="0">
                <a:solidFill>
                  <a:schemeClr val="tx1"/>
                </a:solidFill>
              </a:rPr>
              <a:t>NEXT?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Bob Ensor and Dana York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15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Communication Strategies help to alleviate concern.</a:t>
            </a:r>
          </a:p>
          <a:p>
            <a:pPr>
              <a:buSzPct val="83000"/>
              <a:buFont typeface="Bodoni SvtyTwo ITC TT-Book" charset="0"/>
              <a:buBlip>
                <a:blip r:embed="rId2"/>
              </a:buBlip>
            </a:pPr>
            <a:r>
              <a:rPr lang="en-US" dirty="0"/>
              <a:t>You will need </a:t>
            </a:r>
            <a:r>
              <a:rPr lang="en-US" u="sng" dirty="0"/>
              <a:t>three</a:t>
            </a:r>
            <a:r>
              <a:rPr lang="en-US" dirty="0"/>
              <a:t> strategies: one for those from whom you are gathering information; one for those who  are collecting the data; one for the general public about the overall activity.</a:t>
            </a:r>
          </a:p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Do not over-promise what you will provide to any of these groups.</a:t>
            </a:r>
          </a:p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Make sure there is a final report of the outcomes from the effort.</a:t>
            </a:r>
          </a:p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Communicate often throughout the process: both how is going-- to what did you find out.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Take Time to Develop and Implement a Good Communication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73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Data Verification is required to give credibility to the effort.</a:t>
            </a:r>
          </a:p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The first data verification process is tested during the pilot to determine if the system selected is getting the data you wanted.</a:t>
            </a:r>
          </a:p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After the system has been tested, data verification is used to test the accuracy of the data collectors.  If they have gone through a certification process, usually less verification is needed.  However, a 5-20% check of the collected data or of each collector is reasonable.</a:t>
            </a:r>
          </a:p>
          <a:p>
            <a:pPr>
              <a:buSzPct val="71000"/>
              <a:buFont typeface="Bodoni SvtyTwo ITC TT-Book" charset="0"/>
              <a:buBlip>
                <a:blip r:embed="rId2"/>
              </a:buBlip>
            </a:pPr>
            <a:r>
              <a:rPr lang="en-US" dirty="0"/>
              <a:t>Make sure that you make corrections immediately when errors are found to keep data re-entry to the minimum.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Data Verification will Support the Upfront Actions in Implementation of Your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74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Field Verification of Conservation Practices for Bay Model (Example)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667000"/>
            <a:ext cx="2590800" cy="2286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All practices are OK as reported, meeting standards and specifications, reducing nutrients and sediment as intended.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2667000"/>
            <a:ext cx="3657600" cy="2286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remedial action required, verify in report to responsible state agency.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733800" y="3657600"/>
            <a:ext cx="990600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890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Field Verification of Conservation Practices for Bay Model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514600"/>
            <a:ext cx="1600200" cy="304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Practice is there, but does not meet standard and specifications.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1981200"/>
            <a:ext cx="16764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Note remedial actions required in report to state agency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4419600"/>
            <a:ext cx="1752600" cy="1447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Note  status in report to state agency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72200" y="2362200"/>
            <a:ext cx="2438400" cy="182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Inform landowner, give time to repair, remove from, or change status in reporting system until fix is completed.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4343400"/>
            <a:ext cx="2590800" cy="1905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Inform landowner, note additional work needed to meet standards and specs or functional equivalent status.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209800" y="3200400"/>
            <a:ext cx="990600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209800" y="4800600"/>
            <a:ext cx="1371600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876800" y="3276600"/>
            <a:ext cx="1371600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2362200" y="2286000"/>
            <a:ext cx="762000" cy="9144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Should it?</a:t>
            </a:r>
            <a:endParaRPr lang="en-US" sz="12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2514600" y="3730752"/>
            <a:ext cx="990600" cy="841248"/>
          </a:xfrm>
          <a:prstGeom prst="wedgeRoundRectCallout">
            <a:avLst>
              <a:gd name="adj1" fmla="val -23031"/>
              <a:gd name="adj2" fmla="val 923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Or is it a functional equivalent?</a:t>
            </a:r>
            <a:endParaRPr lang="en-US" sz="1200" dirty="0"/>
          </a:p>
        </p:txBody>
      </p:sp>
      <p:sp>
        <p:nvSpPr>
          <p:cNvPr id="14" name="Right Arrow 13"/>
          <p:cNvSpPr/>
          <p:nvPr/>
        </p:nvSpPr>
        <p:spPr>
          <a:xfrm>
            <a:off x="5334000" y="4724400"/>
            <a:ext cx="762000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4953000" y="1981200"/>
            <a:ext cx="1066800" cy="1143000"/>
          </a:xfrm>
          <a:prstGeom prst="wedgeRoundRectCallout">
            <a:avLst>
              <a:gd name="adj1" fmla="val -23876"/>
              <a:gd name="adj2" fmla="val 748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C/S involved? Is it still a functional equivalent?</a:t>
            </a:r>
            <a:endParaRPr lang="en-US" sz="12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2286000" y="5410200"/>
            <a:ext cx="1143000" cy="1066800"/>
          </a:xfrm>
          <a:prstGeom prst="wedgeRoundRectCallout">
            <a:avLst>
              <a:gd name="adj1" fmla="val -25195"/>
              <a:gd name="adj2" fmla="val -874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Or is it “almost”  functional equivalent?</a:t>
            </a:r>
            <a:endParaRPr lang="en-US" sz="1200" dirty="0"/>
          </a:p>
        </p:txBody>
      </p:sp>
      <p:sp>
        <p:nvSpPr>
          <p:cNvPr id="18" name="Down Arrow 17"/>
          <p:cNvSpPr/>
          <p:nvPr/>
        </p:nvSpPr>
        <p:spPr>
          <a:xfrm>
            <a:off x="5029200" y="3505200"/>
            <a:ext cx="304800" cy="914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88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Field Verification of Conservation Practices for Bay Model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971800"/>
            <a:ext cx="1676400" cy="1828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Practice not there… Uh Oh!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2133600"/>
            <a:ext cx="19812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Unintentional: weather related failure, wildlife damage, etc.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4343400"/>
            <a:ext cx="2209800" cy="1676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Intentional: No obvious attempt to comply, potential fraud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5000" y="1828800"/>
            <a:ext cx="2743200" cy="190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Inform landowner, remove practice from the reporting system.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200" y="4191000"/>
            <a:ext cx="274320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Inform Landowner, remove practice from system. Bar from participating in C/S Programs for one year, spot check all practices on land controlled by farmer for  one year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9" name="Right Arrow 8"/>
          <p:cNvSpPr/>
          <p:nvPr/>
        </p:nvSpPr>
        <p:spPr>
          <a:xfrm>
            <a:off x="2286000" y="3276600"/>
            <a:ext cx="7620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286000" y="4419600"/>
            <a:ext cx="7620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029200" y="2590800"/>
            <a:ext cx="7620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257800" y="4953000"/>
            <a:ext cx="6096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30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You will need to decide what will you do in future years to collect additional data or to make changes to the data.</a:t>
            </a:r>
          </a:p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You can go to a less intensive system if you do an intensive baseline survey.</a:t>
            </a:r>
          </a:p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You should have a good idea of what you will do in future years before you do the first data collection-so you can inform landowners what to expect in the future.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Future Years Of  Data Collection Can Use Different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30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“Certainty”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Certainty is a topic that has been in discussion with USDA/EPA and States.  At this time States want to develop this concept specific to their state.  Virginia has already passed a proposed regulation for this concept.</a:t>
            </a:r>
          </a:p>
          <a:p>
            <a:pPr algn="l"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/>
          </a:p>
          <a:p>
            <a:pPr marL="342900" indent="-342900" algn="l">
              <a:buClrTx/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Options are wide open at this moment,</a:t>
            </a:r>
          </a:p>
          <a:p>
            <a:pPr marL="342900" indent="-342900" algn="l">
              <a:buClrTx/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Most expect-- If farmer meets TMDL &amp; continues then:</a:t>
            </a:r>
          </a:p>
          <a:p>
            <a:pPr marL="800100" lvl="1" indent="-342900" algn="l">
              <a:buClr>
                <a:schemeClr val="bg1"/>
              </a:buClr>
              <a:buFont typeface="Wingdings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Less intense checking for several years (3 – 5?)</a:t>
            </a:r>
          </a:p>
          <a:p>
            <a:pPr marL="800100" lvl="1" indent="-342900" algn="l">
              <a:buClr>
                <a:schemeClr val="bg1"/>
              </a:buClr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Farmer must continue to meet TMDL,</a:t>
            </a:r>
          </a:p>
          <a:p>
            <a:pPr marL="800100" lvl="1" indent="-342900" algn="l">
              <a:buClr>
                <a:schemeClr val="bg1"/>
              </a:buClr>
              <a:buFont typeface="Wingdings" charset="2"/>
              <a:buChar char="Ø"/>
            </a:pPr>
            <a:r>
              <a:rPr lang="en-US" smtClean="0">
                <a:solidFill>
                  <a:schemeClr val="tx1"/>
                </a:solidFill>
              </a:rPr>
              <a:t>Farmer </a:t>
            </a:r>
            <a:r>
              <a:rPr lang="en-US" dirty="0" smtClean="0">
                <a:solidFill>
                  <a:schemeClr val="tx1"/>
                </a:solidFill>
              </a:rPr>
              <a:t>is assured </a:t>
            </a: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o change of the requirements or expectations from what was originally agreed.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big job. Selection of the protocol that the state will use is just the beginning off the implementation process.</a:t>
            </a:r>
          </a:p>
          <a:p>
            <a:r>
              <a:rPr lang="en-US" dirty="0"/>
              <a:t>This data collection protocol is an opportunity for those who are </a:t>
            </a:r>
            <a:r>
              <a:rPr lang="en-US"/>
              <a:t>interested </a:t>
            </a:r>
            <a:r>
              <a:rPr lang="en-US" smtClean="0"/>
              <a:t>to see </a:t>
            </a:r>
            <a:r>
              <a:rPr lang="en-US" dirty="0"/>
              <a:t>farmers get full credit for </a:t>
            </a:r>
            <a:r>
              <a:rPr lang="en-US"/>
              <a:t>their </a:t>
            </a:r>
            <a:r>
              <a:rPr lang="en-US" smtClean="0"/>
              <a:t>conservation efforts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Big Job Continues...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37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Questions?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Bob Ensor, 410-489-7987, Project Leader, 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rensor@howardcountymd.gov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Dana York, 410-708-6794, </a:t>
            </a:r>
            <a:r>
              <a:rPr lang="en-US" u="sng" dirty="0">
                <a:solidFill>
                  <a:srgbClr val="009999"/>
                </a:solidFill>
                <a:hlinkClick r:id="rId3"/>
              </a:rPr>
              <a:t>dyork818@yahoo.com</a:t>
            </a:r>
            <a:endParaRPr lang="en-US" u="sng" dirty="0">
              <a:solidFill>
                <a:srgbClr val="009999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08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Accuracy of the collected data is dependent on how well the  system was designed, tested and implemented.</a:t>
            </a:r>
          </a:p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Many steps need to be completed before the first piece of data is collected.</a:t>
            </a:r>
          </a:p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The time spent on these </a:t>
            </a:r>
            <a:r>
              <a:rPr lang="en-US" u="sng" dirty="0"/>
              <a:t>upfront actions</a:t>
            </a:r>
            <a:r>
              <a:rPr lang="en-US" dirty="0"/>
              <a:t> can increase the accuracy of the data by 50%.  Lack of taking these actions can make the data incorrect or unusable.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What Does it Take to Implement the Selected System?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344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125272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There are Many Decisions to Make in the Implementation of a Successful Data Collection System</a:t>
            </a:r>
          </a:p>
        </p:txBody>
      </p:sp>
      <p:sp>
        <p:nvSpPr>
          <p:cNvPr id="4" name="Rectangle 10"/>
          <p:cNvSpPr>
            <a:spLocks noGrp="1"/>
          </p:cNvSpPr>
          <p:nvPr>
            <p:ph idx="1"/>
          </p:nvPr>
        </p:nvSpPr>
        <p:spPr bwMode="auto">
          <a:xfrm>
            <a:off x="872067" y="2675466"/>
            <a:ext cx="7408333" cy="364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u="sng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Development Decisions: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What to collect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Where to collect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Protocol (how) to collect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Existing System Update or Design a    </a:t>
            </a:r>
            <a:endParaRPr lang="en-US" sz="2400" dirty="0" smtClean="0">
              <a:solidFill>
                <a:srgbClr val="000000"/>
              </a:solidFill>
              <a:latin typeface="Candara"/>
              <a:ea typeface="ＭＳ Ｐゴシック" charset="0"/>
              <a:cs typeface="Bodoni SvtyTwo ITC TT-Book" charset="0"/>
              <a:sym typeface="Bodoni SvtyTwo ITC TT-Book" charset="0"/>
            </a:endParaRPr>
          </a:p>
          <a:p>
            <a:pPr marL="0" indent="0">
              <a:lnSpc>
                <a:spcPct val="90000"/>
              </a:lnSpc>
              <a:buClr>
                <a:srgbClr val="000000"/>
              </a:buClr>
              <a:buSzPct val="100000"/>
              <a:buNone/>
            </a:pPr>
            <a:r>
              <a:rPr lang="en-US" dirty="0" smtClean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       </a:t>
            </a:r>
            <a:r>
              <a:rPr lang="en-US" sz="2400" dirty="0" smtClean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New </a:t>
            </a:r>
            <a:r>
              <a:rPr lang="en-US" sz="24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System?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Training on System Selected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Pilot System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Reliability/Validity Testing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Adjust System/Training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Communication Strategy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Implementation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Reliability/Validity Testing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Future Year Systems?</a:t>
            </a:r>
          </a:p>
        </p:txBody>
      </p:sp>
      <p:sp>
        <p:nvSpPr>
          <p:cNvPr id="5" name="Rectangle 11"/>
          <p:cNvSpPr>
            <a:spLocks/>
          </p:cNvSpPr>
          <p:nvPr/>
        </p:nvSpPr>
        <p:spPr bwMode="auto">
          <a:xfrm>
            <a:off x="4953000" y="2590800"/>
            <a:ext cx="3810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lnSpc>
                <a:spcPct val="90000"/>
              </a:lnSpc>
            </a:pPr>
            <a:r>
              <a:rPr lang="en-US" sz="1900" u="sng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Success Considerations: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9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Cost of system selected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9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Technical Assistance  requirements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9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People or Technology Intensive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9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Sustainability of System for Future Year Collections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9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Landowner Acceptance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9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State Agency Acceptance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9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EPA Acceptance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9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Public Acceptance</a:t>
            </a:r>
          </a:p>
          <a:p>
            <a:pPr marL="39688">
              <a:lnSpc>
                <a:spcPct val="90000"/>
              </a:lnSpc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900" dirty="0">
                <a:solidFill>
                  <a:srgbClr val="000000"/>
                </a:solidFill>
                <a:latin typeface="Candara"/>
                <a:ea typeface="ＭＳ Ｐゴシック" charset="0"/>
                <a:cs typeface="Bodoni SvtyTwo ITC TT-Book" charset="0"/>
                <a:sym typeface="Bodoni SvtyTwo ITC TT-Book" charset="0"/>
              </a:rPr>
              <a:t>Culture Change Requirements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23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9 option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9562" t="-1" r="-1210" b="-842"/>
          <a:stretch/>
        </p:blipFill>
        <p:spPr>
          <a:xfrm>
            <a:off x="924926" y="1752598"/>
            <a:ext cx="7355473" cy="495698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Determining How to Collect the Data is One of the First Critical Decisions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652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Once you have designed your system there are several things you should consider:</a:t>
            </a:r>
          </a:p>
          <a:p>
            <a:pPr marL="1130300" lvl="2">
              <a:buFont typeface="Bodoni SvtyTwo ITC TT-Book" charset="0"/>
              <a:buBlip>
                <a:blip r:embed="rId2"/>
              </a:buBlip>
            </a:pPr>
            <a:r>
              <a:rPr lang="en-US" dirty="0"/>
              <a:t>Ease of use by the data entry individual-is it hard to make changes to data; can you get reports from the system to see what has been entered by whom; in future years who will be able to correct , change, or delete data; etc.</a:t>
            </a:r>
          </a:p>
          <a:p>
            <a:pPr marL="1130300" lvl="2">
              <a:buFont typeface="Bodoni SvtyTwo ITC TT-Book" charset="0"/>
              <a:buBlip>
                <a:blip r:embed="rId2"/>
              </a:buBlip>
            </a:pPr>
            <a:r>
              <a:rPr lang="en-US" dirty="0"/>
              <a:t>System issues-how will you train on data entry; how many people can be on the system at one time; does it connect directly to NEIEN</a:t>
            </a:r>
            <a:r>
              <a:rPr lang="en-US" dirty="0" smtClean="0"/>
              <a:t>; is </a:t>
            </a:r>
            <a:r>
              <a:rPr lang="en-US" dirty="0"/>
              <a:t>the data secure and who has access to data;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 Not Roll out an Un-Tested System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340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25333"/>
          </a:xfrm>
        </p:spPr>
        <p:txBody>
          <a:bodyPr>
            <a:normAutofit fontScale="92500" lnSpcReduction="20000"/>
          </a:bodyPr>
          <a:lstStyle/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Individuals who collect the data must all similarly understand what they are collecting.  </a:t>
            </a:r>
            <a:r>
              <a:rPr lang="en-US"/>
              <a:t>This </a:t>
            </a:r>
            <a:r>
              <a:rPr lang="en-US" smtClean="0"/>
              <a:t>includes </a:t>
            </a:r>
            <a:r>
              <a:rPr lang="en-US" dirty="0"/>
              <a:t>the development of definitions that are easily understood and reported the same way each time that situation is found.  This is called Reliability.  </a:t>
            </a:r>
          </a:p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Reliability is assured by having good documentation, training sessions and trial tests that are then reviewed to see that each collector is seeing and recording the same thing.</a:t>
            </a:r>
          </a:p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Trial tests may have to be completed several times, changing the training and documentation each time, until the information provided is adequate for the process used.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Training of the Data Collectors Can Make or Break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8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Many times a certification process can be developed to certify the data collectors and data entry individuals.</a:t>
            </a:r>
          </a:p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A certification process includes: training, multiple collections </a:t>
            </a:r>
            <a:r>
              <a:rPr lang="en-US" dirty="0" smtClean="0"/>
              <a:t>against </a:t>
            </a:r>
            <a:r>
              <a:rPr lang="en-US" dirty="0"/>
              <a:t>a known standard; collection with oversight or observation; and independent collection with verification.</a:t>
            </a:r>
          </a:p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Once an individual is certified, there are usually refresher course requirements or training when there are changes to what or how the data is collected.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Certification of the Data Collectors Can Increase Reliability of the Data Collected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653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Pilots are important to conduct to: test the training and documentation that has been provided; to get a better estimate of cost and how long the project will take; and to determine if the data collected process is on target for what you intended to collect.</a:t>
            </a:r>
          </a:p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Pilots also work out </a:t>
            </a:r>
            <a:r>
              <a:rPr lang="en-US" dirty="0" smtClean="0"/>
              <a:t>the</a:t>
            </a:r>
            <a:r>
              <a:rPr lang="en-US" dirty="0">
                <a:latin typeface="Arial"/>
              </a:rPr>
              <a:t> </a:t>
            </a:r>
            <a:r>
              <a:rPr lang="en-US" dirty="0" smtClean="0">
                <a:latin typeface="Arial"/>
              </a:rPr>
              <a:t>“</a:t>
            </a:r>
            <a:r>
              <a:rPr lang="en-US" dirty="0" smtClean="0"/>
              <a:t>kink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s”.  </a:t>
            </a:r>
            <a:r>
              <a:rPr lang="en-US" dirty="0"/>
              <a:t>It is far better to change everything in a pilot so the system runs smoothly, than to not test and create frustration or a </a:t>
            </a:r>
            <a:r>
              <a:rPr lang="en-US" dirty="0" smtClean="0">
                <a:latin typeface="Arial"/>
              </a:rPr>
              <a:t>“</a:t>
            </a:r>
            <a:r>
              <a:rPr lang="en-US" dirty="0" smtClean="0"/>
              <a:t>bad</a:t>
            </a:r>
            <a:r>
              <a:rPr lang="en-US" dirty="0" smtClean="0">
                <a:latin typeface="Arial"/>
              </a:rPr>
              <a:t>” </a:t>
            </a:r>
            <a:r>
              <a:rPr lang="en-US" dirty="0" smtClean="0"/>
              <a:t>experience </a:t>
            </a:r>
            <a:r>
              <a:rPr lang="en-US" dirty="0"/>
              <a:t>for collectors, and then have to re-enter the same data in a changed system.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Pilot Tests Save You Time and Frustration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 by Users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975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Validity is when you compare data you collected to data from another system of collection to see if you have the same or similar answers.</a:t>
            </a:r>
          </a:p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Validity checks of the data add credibility to the effort and the system you selected to use.</a:t>
            </a:r>
          </a:p>
          <a:p>
            <a:pPr>
              <a:buFont typeface="Bodoni SvtyTwo ITC TT-Book" charset="0"/>
              <a:buBlip>
                <a:blip r:embed="rId2"/>
              </a:buBlip>
            </a:pPr>
            <a:r>
              <a:rPr lang="en-US" dirty="0"/>
              <a:t>It can also be used to check to see if someone is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gaming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the system.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Data Validity Testing makes Data Credible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FD049-10AE-4E14-87B3-3D2078DE99E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38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187</TotalTime>
  <Words>1379</Words>
  <Application>Microsoft Office PowerPoint</Application>
  <PresentationFormat>On-screen Show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SO- You Have a Protocol- What’s NEXT?</vt:lpstr>
      <vt:lpstr>What Does it Take to Implement the Selected System?</vt:lpstr>
      <vt:lpstr>There are Many Decisions to Make in the Implementation of a Successful Data Collection System</vt:lpstr>
      <vt:lpstr>Determining How to Collect the Data is One of the First Critical Decisions</vt:lpstr>
      <vt:lpstr>Do Not Roll out an Un-Tested System.</vt:lpstr>
      <vt:lpstr>Training of the Data Collectors Can Make or Break You</vt:lpstr>
      <vt:lpstr>Certification of the Data Collectors Can Increase Reliability of the Data Collected</vt:lpstr>
      <vt:lpstr>Pilot Tests Save You Time and Frustration  by Users</vt:lpstr>
      <vt:lpstr>Data Validity Testing makes Data Credible</vt:lpstr>
      <vt:lpstr>Take Time to Develop and Implement a Good Communication Strategy</vt:lpstr>
      <vt:lpstr>Data Verification will Support the Upfront Actions in Implementation of Your System</vt:lpstr>
      <vt:lpstr>Field Verification of Conservation Practices for Bay Model (Example)</vt:lpstr>
      <vt:lpstr>Field Verification of Conservation Practices for Bay Model</vt:lpstr>
      <vt:lpstr>Field Verification of Conservation Practices for Bay Model</vt:lpstr>
      <vt:lpstr>Future Years Of  Data Collection Can Use Different Systems</vt:lpstr>
      <vt:lpstr>“Certainty”</vt:lpstr>
      <vt:lpstr>The Big Job Continues...</vt:lpstr>
      <vt:lpstr>Questions?</vt:lpstr>
    </vt:vector>
  </TitlesOfParts>
  <Company>Howard County Government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“Certainty”</dc:title>
  <dc:creator>rensor</dc:creator>
  <cp:lastModifiedBy>jkern</cp:lastModifiedBy>
  <cp:revision>25</cp:revision>
  <dcterms:created xsi:type="dcterms:W3CDTF">2011-06-20T13:37:25Z</dcterms:created>
  <dcterms:modified xsi:type="dcterms:W3CDTF">2011-06-28T17:59:40Z</dcterms:modified>
</cp:coreProperties>
</file>